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5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408" r:id="rId55"/>
    <p:sldId id="409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10" r:id="rId64"/>
    <p:sldId id="411" r:id="rId65"/>
    <p:sldId id="404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  <p:sldId id="431" r:id="rId86"/>
    <p:sldId id="432" r:id="rId87"/>
    <p:sldId id="434" r:id="rId88"/>
    <p:sldId id="433" r:id="rId89"/>
    <p:sldId id="435" r:id="rId90"/>
    <p:sldId id="436" r:id="rId91"/>
    <p:sldId id="437" r:id="rId92"/>
    <p:sldId id="438" r:id="rId93"/>
    <p:sldId id="439" r:id="rId94"/>
    <p:sldId id="440" r:id="rId95"/>
    <p:sldId id="441" r:id="rId96"/>
    <p:sldId id="442" r:id="rId97"/>
    <p:sldId id="443" r:id="rId98"/>
    <p:sldId id="444" r:id="rId99"/>
    <p:sldId id="445" r:id="rId100"/>
    <p:sldId id="446" r:id="rId101"/>
    <p:sldId id="447" r:id="rId102"/>
    <p:sldId id="448" r:id="rId103"/>
    <p:sldId id="449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408"/>
            <p14:sldId id="409"/>
            <p14:sldId id="397"/>
            <p14:sldId id="398"/>
            <p14:sldId id="399"/>
            <p14:sldId id="400"/>
            <p14:sldId id="401"/>
            <p14:sldId id="402"/>
            <p14:sldId id="403"/>
            <p14:sldId id="410"/>
            <p14:sldId id="411"/>
            <p14:sldId id="404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2" d="100"/>
          <a:sy n="112" d="100"/>
        </p:scale>
        <p:origin x="797" y="2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8/10/relationships/authors" Target="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2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2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2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2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2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2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2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EF310-EAA2-C1A5-3DF9-09A25F919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07817-913D-2E90-E602-82BFD593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48" y="205147"/>
            <a:ext cx="9950328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07 Query Efficiency and Debugging</a:t>
            </a:r>
            <a:b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7.3 Debugging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29FCAED-FF89-5F55-A55B-FFDF69310F6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2EDF7-1D3E-0A5D-DAC1-60FF74B8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74564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500E6C-1B15-8FC0-3826-177C0E7AC039}"/>
              </a:ext>
            </a:extLst>
          </p:cNvPr>
          <p:cNvSpPr txBox="1">
            <a:spLocks/>
          </p:cNvSpPr>
          <p:nvPr/>
        </p:nvSpPr>
        <p:spPr>
          <a:xfrm>
            <a:off x="17237" y="1978551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089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C9C63-4656-3EB1-5C59-B8F6CEA39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95B52F9B-3BE5-A06E-36FC-7303BA24C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" y="3558868"/>
            <a:ext cx="3514295" cy="781119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7.3.3 Debugging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85CFDA-955B-08C6-41E8-E7302F305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298" y="1320800"/>
            <a:ext cx="7788776" cy="46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005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Sorting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MIN(), MAX(), AVG(), SUM(), COUNT()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41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GROUP BY, HAVING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48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Defining Rules with SPARQL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Generating Data About Broken Rules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718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Using Existing SPARQL Rules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107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1: recap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9A297-F9E3-FE71-10EB-E1ACC1197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446" y="1320800"/>
            <a:ext cx="7611585" cy="4786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659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2: Representing Strings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8AE1D-11E9-6A1B-E2B6-735DBC44E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377" y="1320800"/>
            <a:ext cx="8539363" cy="463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475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3: Comparing Values and Doing Arithmetic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4C8E-F3A7-0433-C6C1-84222A4BD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47" y="1227817"/>
            <a:ext cx="7751713" cy="4686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532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IF()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9BF66-621C-F092-5919-884F490FE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286" y="1433076"/>
            <a:ext cx="8365465" cy="455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181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COALESCE()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ED58F-A8D1-20E3-CA77-33E6B715E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280" y="1320799"/>
            <a:ext cx="8449558" cy="4739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98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5.2.2 Node Type and Datatype Checking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4BDBD-8F7E-DD26-EA54-F189CAB82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528769"/>
            <a:ext cx="8252913" cy="439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409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2800" b="1" spc="0" dirty="0">
                <a:solidFill>
                  <a:srgbClr val="FFFF00"/>
                </a:solidFill>
              </a:rPr>
              <a:t>(1) URI() and ENCODE_FOR_URI()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D8A91-817E-79DB-B420-09BE73EA5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491" y="1451993"/>
            <a:ext cx="7891869" cy="4608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82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15242-2786-6845-E6E7-98CF15056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28" y="1451993"/>
            <a:ext cx="8176181" cy="456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5050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Converting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2BA73-0EFB-FADF-611B-2F0567D98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20800"/>
            <a:ext cx="8033262" cy="4645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516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STRDT()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DB310-AA70-8ACF-7C26-164591BB3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37263"/>
            <a:ext cx="7839960" cy="47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487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96DC6-57CE-4060-53B2-FEF26F864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204" y="1333253"/>
            <a:ext cx="7479710" cy="475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05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langMatches()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34C23-68BC-39A6-F04D-77BB9338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709" y="1320800"/>
            <a:ext cx="7274699" cy="4673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986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STRLANG()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38861-03C1-99CB-4E5E-E4CCA707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855" y="1345705"/>
            <a:ext cx="7434407" cy="476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627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5.2.6 String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68314-7494-3931-1A40-A305136E8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283" y="1232469"/>
            <a:ext cx="7072323" cy="485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5703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5.2.7 Numeric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7C8DCB-7D4C-853E-FFE0-D21B9F5D1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1" y="1315037"/>
            <a:ext cx="8804020" cy="4824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731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5.2.8 Data and Time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F636F-D846-101D-5E1C-1FFA58EBE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435" y="1451993"/>
            <a:ext cx="8159235" cy="4532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2539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5.2.9 Hash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6D81A1-EAAB-3B0A-7474-E723024B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596" y="1320800"/>
            <a:ext cx="6752302" cy="4658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01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05.03 Extension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848125C9-773B-918A-8501-F8D1B815ED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5FB6ED-273B-ED0E-3494-407C65697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188" y="1320801"/>
            <a:ext cx="7441026" cy="4705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5327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D354C-0707-00F2-79C1-28B4EC855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A370-C125-C18C-93BC-BF12C44C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6.1 Getting Started with </a:t>
            </a:r>
            <a:r>
              <a:rPr lang="en-US" sz="4000" b="1" spc="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Fuseki</a:t>
            </a:r>
            <a:endParaRPr lang="en-US" sz="40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E9F1A8A-C71F-20F6-7269-76B45977FE1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4F677-C17B-3239-793E-6AFDAFBC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794FA9-B0D6-7F28-AD22-A67FD07775CB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EEEB6-41A0-27C3-5B29-4A33F058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994691D0-65A1-998C-BDAE-287679BD7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4464E-9FB3-3ECE-6722-3B154CC6D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787" y="1320800"/>
            <a:ext cx="8280184" cy="4708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73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7C74B-455C-A857-75BB-65D03C1E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674C-34A9-EE12-44B9-23A12697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6.2 Adding Data to a Dataset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6B7CA74-8900-85C1-B75B-9AD20682174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B9C83-6CF7-78EF-B9F8-4AE3DC10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50FE3B-016B-9A4A-1E86-D7A1CBA1C0F7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F10FC-5415-9300-95A6-F7492E47C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DAA54E25-1CF3-84A2-96F7-0A7B15C4B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BF76-B64D-4DFE-D138-6150BE76A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149" y="1451727"/>
            <a:ext cx="8539832" cy="4661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2399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3D150-AACC-B8D9-F5ED-6407F8746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E36E-5CBC-DE89-8DAA-6FB43F73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6.3 Deleting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ADD058E-FBE3-3D90-4A90-ACC247ACA29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49448-37C1-D754-2738-E16CF4120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B647E4-A57B-C53D-C6B8-674477D33D78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93055-25DA-6B7B-4EEF-6986F4D22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03BC3AD6-1D58-2C8F-8A63-59418A89D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581CF-6A2A-5726-595C-B9218D05A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247" y="1399278"/>
            <a:ext cx="8050491" cy="4659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296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72491-6A70-17FB-0682-31984CB22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6501-062B-DBF1-47BB-328CC21C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Add-on: Testing on Update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D9DEF56-6438-08AF-4BED-D28957DCCA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E1641-6832-FD77-071A-8C99655A7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34C086-FE71-7E27-E88C-833CAE74A230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F31A2-02CF-647D-99A4-8BCAF6000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BA60329A-9EEE-0242-9737-C10A18669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FCBA7-BCB8-5371-FFAA-1174025ED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847" y="1371698"/>
            <a:ext cx="9125147" cy="4727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2F6958-BA5B-A3DD-AB6B-7FA22D23F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351" y="4125419"/>
            <a:ext cx="4124325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990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B62B3-5909-E0AF-BED1-27B163DE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A3AF-14BD-240F-F166-5EB97ED5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6.4 Changing Existing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F2414CE-5BF6-82F1-FF03-BB07A3A0FDA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04A74-94AD-524E-9B71-D176215F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9E3E44-EAF8-50B4-E444-58B18E61E89B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60DA4-387B-82B4-538A-6722395F6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EE511DB3-ABB4-BF8D-C9E5-121473EA3C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683A4-6B81-EAE0-787A-B9013CE91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920" y="1359278"/>
            <a:ext cx="8927183" cy="4762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52362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3691-B53B-0E91-DBFA-D80CC3B8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F4-C3E0-139F-15B3-6D42758C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6.5 Named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B206692-7D4F-5917-A068-36B1BA81659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465C-4EE8-2D9C-B5BD-1C474732B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2F88E75-0AC4-3A17-1CA6-532F954E7841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26576-CE87-06B8-9056-1552E49BA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B79D97E1-793E-3219-9B8B-6BE6AEF47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6.5.0 Basic Understanding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EBD76-0201-17BF-BD47-E39CC022C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1" y="1320800"/>
            <a:ext cx="7240267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3363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5779F-6631-6D03-EC34-81CC95457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7D59-A22B-0733-33C3-775DE0A1F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6.5 Named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A1F9B8E-C581-4452-56E4-AEAE6B1BE12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2DDDF-019E-C8FD-2E25-164F5E63E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9F14AF6-35A6-E3F0-BF59-539AE7F25804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55F8C-6D2D-EA88-7EDF-E4C65EEC3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C55A8571-D45E-B0F8-8F70-68D401573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6.5.1 Dropping Graphs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CE8AD8-8B19-0D12-A4E5-20F253CDC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343" y="1415545"/>
            <a:ext cx="7466029" cy="469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7380A-AAF6-7538-1020-46A0823D8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634" y="3202425"/>
            <a:ext cx="1784896" cy="1983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97014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CD72-8172-F2A3-82A4-0367E6AFE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FAC1-4D83-4C8D-52B9-285087AB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6.5 Named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4E3F1E2-66D3-41EE-9AE7-C87F9CE95B0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53525-B242-DD06-00C2-71738848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689B5A-FCD1-2DC5-120D-67C5FE5F96C8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AD7A6-6B39-D0DC-4B93-A7D83EB22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F111F8-ACF4-A5FE-894A-9683703A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6.5.2 Named Graph Syntax Shortcuts: WITH &amp; USING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430EB-113B-C065-EE6E-BF0BBDCC7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858" y="1349502"/>
            <a:ext cx="8159233" cy="4586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0315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32CBC-C421-2B88-106F-C97B65CB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712C-A44A-00A2-2E5A-5C2B9EFD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6.5 Named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2E33A0E-8AC4-B4CB-2076-65557CFAB0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67CE8-F718-FFE4-91CC-3A7556F3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E838C9C-7DB8-2B2E-9EF9-44EECE71D713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18833-1B74-9385-CB7C-88E075E2C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8587F9CC-743A-0313-6B71-04374D1EC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6.5.3 Copying and Moving Entire Graphs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43D5F-A481-78B5-755D-C146CD370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356" y="1376152"/>
            <a:ext cx="8276735" cy="460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22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720E-4FED-0394-AD88-3BBF4EA2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23CE-C1C3-8CF5-15FE-568F6838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6.5 Named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EFC11A0-BE03-7D52-3728-70FF1E81A2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0F132-BB6C-19BE-A74A-A53DC3E9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ADC2927-001F-D08A-6AE1-4BAE54FF0E23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67541-E793-1875-DF6E-0B0128D63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64CB6826-0F4F-5E0B-B5CB-1EB44B925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6.5.4 Deleting and Replacing Triples in Named Graphs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D559E4-E0F6-150B-38F4-76F09D598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443555"/>
            <a:ext cx="7956222" cy="462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8515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5D73-0BF1-976F-4340-3D4EF2D5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E1E-A600-9D37-EDB0-C68289BD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48" y="205147"/>
            <a:ext cx="9950328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07 Query Efficiency and Debugging</a:t>
            </a:r>
            <a:b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7.1 Efficiency Inside the WHERE Clause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7F257A3-9F4D-CB9E-3BF0-4C6937B2AFD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F6452-43EB-512F-9FDA-071B2DDE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74564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8FDD87A-5358-5CDE-F9C9-191541CEDC75}"/>
              </a:ext>
            </a:extLst>
          </p:cNvPr>
          <p:cNvSpPr txBox="1">
            <a:spLocks/>
          </p:cNvSpPr>
          <p:nvPr/>
        </p:nvSpPr>
        <p:spPr>
          <a:xfrm>
            <a:off x="-77033" y="1978551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080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39849-C282-175E-CE6F-E80B5D89A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65F18BD1-E9D7-AE6C-795D-352D7803A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7.1.0 Basic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0522F-B091-99EA-1869-6452D7CE8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451" y="1504395"/>
            <a:ext cx="8476909" cy="4119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5117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49790-396B-EAD6-FBC2-2FB7707E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B929-6C3E-8662-F07B-D4EE2F3C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48" y="205147"/>
            <a:ext cx="9950328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07 Query Efficiency and Debugging</a:t>
            </a:r>
            <a:b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7.1 Efficiency Inside the WHERE Clause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A9E0B48-78AB-1C17-6C81-A6CCF1EAB23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0CF49-39D9-F598-2768-47E4C18B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74564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AEF76D-9D0E-6B08-8323-E78DA80ECD1C}"/>
              </a:ext>
            </a:extLst>
          </p:cNvPr>
          <p:cNvSpPr txBox="1">
            <a:spLocks/>
          </p:cNvSpPr>
          <p:nvPr/>
        </p:nvSpPr>
        <p:spPr>
          <a:xfrm>
            <a:off x="-77033" y="1978551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63CB2-0FBD-D5F6-7E51-EEA51ED34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044860CA-ECCC-C67D-54F1-7F40D6568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788646"/>
            <a:ext cx="3431353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7.1.1 Reduce Search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8915B0-B669-59D4-0AB8-8D4F8942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037" y="1445835"/>
            <a:ext cx="8682915" cy="4427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0971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EB852-B132-A86B-AFFD-777540670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673B-6D19-AED3-AE20-885328D03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48" y="205147"/>
            <a:ext cx="9950328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07 Query Efficiency and Debugging</a:t>
            </a:r>
            <a:b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7.1 Efficiency Inside the WHERE Clause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20DA407-54D4-903F-1757-5844B6CC1A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B1E4D-1B85-E846-186E-85251D14C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74564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3214A6-817A-3EB2-6B50-4B63A91DE208}"/>
              </a:ext>
            </a:extLst>
          </p:cNvPr>
          <p:cNvSpPr txBox="1">
            <a:spLocks/>
          </p:cNvSpPr>
          <p:nvPr/>
        </p:nvSpPr>
        <p:spPr>
          <a:xfrm>
            <a:off x="-77033" y="1978551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082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9878F-4B31-B667-8863-C542A52C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3A4DC1EE-4852-E6CF-B798-5C16C546B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2788646"/>
            <a:ext cx="3354034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7.1.2 OPTIONAL is Very Optional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92693-937A-CC59-9EC0-0B9468F30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441" y="1384431"/>
            <a:ext cx="8808584" cy="4492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8775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8436-138E-C4E2-108D-D6CC0DF39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2B71C-1437-EC4D-AC7D-23CCE652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48" y="205147"/>
            <a:ext cx="9950328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07 Query Efficiency and Debugging</a:t>
            </a:r>
            <a:b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7.1 Efficiency Inside the WHERE Clause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F9C3BCA-F577-2BE9-1C6D-EF880029B5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10F74-B5B5-1C1C-DBF2-C3DE3BA0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74564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88A1D85-0FF8-F5F8-F7B2-E71506881513}"/>
              </a:ext>
            </a:extLst>
          </p:cNvPr>
          <p:cNvSpPr txBox="1">
            <a:spLocks/>
          </p:cNvSpPr>
          <p:nvPr/>
        </p:nvSpPr>
        <p:spPr>
          <a:xfrm>
            <a:off x="-77033" y="1978551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083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31B63-5653-5765-0A54-6852F4640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CFF13221-B618-0903-9BAA-D1370150F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2788646"/>
            <a:ext cx="3354034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7.1.3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Triple Pattern Order Matters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  <a:ea typeface="+mj-ea"/>
              <a:cs typeface="Biome" panose="020B05030302040208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C248B-22E4-43D5-B849-1B79D2BE5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062" y="1414927"/>
            <a:ext cx="8837962" cy="4486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4674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2F216-D71E-EF34-F0C8-008F1871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BAE6-83F3-6408-0E3A-94CE4839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48" y="205147"/>
            <a:ext cx="9950328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07 Query Efficiency and Debugging</a:t>
            </a:r>
            <a:b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7.1 Efficiency Inside the WHERE Clause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DB353C4-67D7-584C-2552-2C1E5BFBBB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812BB-9733-8F80-96B6-7E83F41C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74564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A1EB52-C09E-87DC-62EC-D02D58B1B6CC}"/>
              </a:ext>
            </a:extLst>
          </p:cNvPr>
          <p:cNvSpPr txBox="1">
            <a:spLocks/>
          </p:cNvSpPr>
          <p:nvPr/>
        </p:nvSpPr>
        <p:spPr>
          <a:xfrm>
            <a:off x="17237" y="1978551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9E096-1244-BB83-1C29-DD7486C87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52911942-4076-F837-8BC7-70F3762AA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2788646"/>
            <a:ext cx="3354034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7.1.4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FILTERs: Where and What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  <a:ea typeface="+mj-ea"/>
              <a:cs typeface="Biome" panose="020B05030302040208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9B8CC-99A2-EBBC-31BA-D4A152788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942" y="1377362"/>
            <a:ext cx="8820729" cy="4514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58573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7E64E-C857-E780-F2C6-DC706F0F1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9142-CA3D-5CB1-3CAA-3231DCEDC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48" y="205147"/>
            <a:ext cx="9950328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07 Query Efficiency and Debugging</a:t>
            </a:r>
            <a:b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7.1 Efficiency Inside the WHERE Clause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2F9A52C-E1C7-2053-0A42-40FA0E3AB4A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9B1EE-517D-1F69-1B0E-ED3E4C9E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74564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BC62E3-CCCA-EFE6-825F-7F491F0DF5FE}"/>
              </a:ext>
            </a:extLst>
          </p:cNvPr>
          <p:cNvSpPr txBox="1">
            <a:spLocks/>
          </p:cNvSpPr>
          <p:nvPr/>
        </p:nvSpPr>
        <p:spPr>
          <a:xfrm>
            <a:off x="17237" y="1978551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CBA20-3252-FED8-1037-EFC744BB6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153995D0-CF29-4AA6-C089-63442EDDC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2788646"/>
            <a:ext cx="3354034" cy="1551341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7.1.5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Property Paths Can Be Expensive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  <a:ea typeface="+mj-ea"/>
              <a:cs typeface="Biome" panose="020B05030302040208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48233-8B01-4E87-1DB2-3F5256571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154" y="1358343"/>
            <a:ext cx="8647522" cy="4411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7842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36491-8E69-096F-F13B-3384FE16F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ACA6-EAA8-FE9F-4271-C5062A70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48" y="205147"/>
            <a:ext cx="9950328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07 Query Efficiency and Debugging</a:t>
            </a:r>
            <a:b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7.2 </a:t>
            </a:r>
            <a:r>
              <a:rPr lang="en-US" altLang="zh-CN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Efficiency Outside the WHERE</a:t>
            </a:r>
            <a:endParaRPr lang="en-US" sz="36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5446F63-F353-C6EE-0E15-2F2B1AB7A28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ADDE6-DF9C-B18D-867F-4D9AA41C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74564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5040BB-3F44-2F47-DE54-5E44A5E0E72F}"/>
              </a:ext>
            </a:extLst>
          </p:cNvPr>
          <p:cNvSpPr txBox="1">
            <a:spLocks/>
          </p:cNvSpPr>
          <p:nvPr/>
        </p:nvSpPr>
        <p:spPr>
          <a:xfrm>
            <a:off x="17237" y="1978551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CA948-0F52-763B-3BD6-65F98FFE6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93136-0F07-1729-5D36-8C0FB031C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493" y="1320800"/>
            <a:ext cx="8767285" cy="466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058AF607-A0FA-5776-E172-4FEF830A9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249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74115-DB3D-A53B-295B-28C35F88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A172-6CAF-DE25-40DA-F7C82C96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48" y="205147"/>
            <a:ext cx="9950328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07 Query Efficiency and Debugging</a:t>
            </a:r>
            <a:b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7.3 Debugging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CCC0173-E3EB-287B-A991-156EFFC1EEB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A2C6C-A38F-C70F-9E51-F973483AE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74564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2E1940-3675-7EB1-B961-B9655024A0BF}"/>
              </a:ext>
            </a:extLst>
          </p:cNvPr>
          <p:cNvSpPr txBox="1">
            <a:spLocks/>
          </p:cNvSpPr>
          <p:nvPr/>
        </p:nvSpPr>
        <p:spPr>
          <a:xfrm>
            <a:off x="17237" y="1978551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087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E59DA-EC75-08CB-35AA-941A8823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76ED28C3-2725-EE8E-0BB8-39E5182EB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3145753" cy="781119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7.3.1 Manual Debugging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43DC1-D66D-CB0A-0932-AA39EC389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756" y="1272362"/>
            <a:ext cx="8950657" cy="485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2211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7E08E-5E4D-870B-2498-34B4C66C8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EC83-AA69-EFD6-30A1-0819E9B6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48" y="205147"/>
            <a:ext cx="9950328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07 Query Efficiency and Debugging</a:t>
            </a:r>
            <a:b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7.3 Debugging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32525C1-5C03-36BF-EF96-9560B9A29F6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BF49C-7A18-4A09-4356-6DD49231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74564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4DA6333-A299-128E-C3F7-948E5CC067C4}"/>
              </a:ext>
            </a:extLst>
          </p:cNvPr>
          <p:cNvSpPr txBox="1">
            <a:spLocks/>
          </p:cNvSpPr>
          <p:nvPr/>
        </p:nvSpPr>
        <p:spPr>
          <a:xfrm>
            <a:off x="17237" y="1978551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088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571DA-5396-27B0-5267-4BD7A690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C2EB3907-2D64-5018-CC80-E8EBD81E8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3145753" cy="781119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7.3.2 SPARQL Algebra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A4857-46D0-C950-4B13-A2D44EC3C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807" y="1320800"/>
            <a:ext cx="8438866" cy="4557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051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41690</TotalTime>
  <Words>3462</Words>
  <Application>Microsoft Office PowerPoint</Application>
  <PresentationFormat>Widescreen</PresentationFormat>
  <Paragraphs>466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05. Datatypes and Functions</vt:lpstr>
      <vt:lpstr>05. Datatypes and Functions</vt:lpstr>
      <vt:lpstr>05. Datatypes and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05.03 Extension Functions</vt:lpstr>
      <vt:lpstr>06 Updating Data with SPARQL 6.1 Getting Started with Fuseki</vt:lpstr>
      <vt:lpstr>06 Updating Data with SPARQL 6.2 Adding Data to a Dataset</vt:lpstr>
      <vt:lpstr>06 Updating Data with SPARQL 6.3 Deleting Data</vt:lpstr>
      <vt:lpstr>06 Updating Data with SPARQL Add-on: Testing on Update</vt:lpstr>
      <vt:lpstr>06 Updating Data with SPARQL 6.4 Changing Existing Data</vt:lpstr>
      <vt:lpstr>06 Updating Data with SPARQL 6.5 Named Graph</vt:lpstr>
      <vt:lpstr>06 Updating Data with SPARQL 6.5 Named Graph</vt:lpstr>
      <vt:lpstr>06 Updating Data with SPARQL 6.5 Named Graph</vt:lpstr>
      <vt:lpstr>06 Updating Data with SPARQL 6.5 Named Graph</vt:lpstr>
      <vt:lpstr>06 Updating Data with SPARQL 6.5 Named Graph</vt:lpstr>
      <vt:lpstr>07 Query Efficiency and Debugging 7.1 Efficiency Inside the WHERE Clause</vt:lpstr>
      <vt:lpstr>07 Query Efficiency and Debugging 7.1 Efficiency Inside the WHERE Clause</vt:lpstr>
      <vt:lpstr>07 Query Efficiency and Debugging 7.1 Efficiency Inside the WHERE Clause</vt:lpstr>
      <vt:lpstr>07 Query Efficiency and Debugging 7.1 Efficiency Inside the WHERE Clause</vt:lpstr>
      <vt:lpstr>07 Query Efficiency and Debugging 7.1 Efficiency Inside the WHERE Clause</vt:lpstr>
      <vt:lpstr>07 Query Efficiency and Debugging 7.1 Efficiency Inside the WHERE Clause</vt:lpstr>
      <vt:lpstr>07 Query Efficiency and Debugging 7.2 Efficiency Outside the WHERE</vt:lpstr>
      <vt:lpstr>07 Query Efficiency and Debugging 7.3 Debugging</vt:lpstr>
      <vt:lpstr>07 Query Efficiency and Debugging 7.3 Debugging</vt:lpstr>
      <vt:lpstr>07 Query Efficiency and Debugging 7.3 Debugging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147</cp:revision>
  <dcterms:created xsi:type="dcterms:W3CDTF">2023-12-11T01:29:04Z</dcterms:created>
  <dcterms:modified xsi:type="dcterms:W3CDTF">2024-10-14T01:33:01Z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